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9601200" cx="73152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
      <p:font typeface="Inter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BA1AE28-6514-4323-AC48-0D71F9238836}">
  <a:tblStyle styleId="{ABA1AE28-6514-4323-AC48-0D71F9238836}"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41BB74B-74C2-44E1-B9B1-4E6D8D4C73F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22" Type="http://schemas.openxmlformats.org/officeDocument/2006/relationships/font" Target="fonts/PlusJakartaSansMedium-boldItalic.fntdata"/><Relationship Id="rId21" Type="http://schemas.openxmlformats.org/officeDocument/2006/relationships/font" Target="fonts/PlusJakartaSansMedium-italic.fntdata"/><Relationship Id="rId24" Type="http://schemas.openxmlformats.org/officeDocument/2006/relationships/font" Target="fonts/InterMedium-bold.fntdata"/><Relationship Id="rId23" Type="http://schemas.openxmlformats.org/officeDocument/2006/relationships/font" Target="fonts/Inter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Medium-boldItalic.fntdata"/><Relationship Id="rId25" Type="http://schemas.openxmlformats.org/officeDocument/2006/relationships/font" Target="fonts/Inter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Halant-regular.fntdata"/><Relationship Id="rId12"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Medium-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1302d03de_0_34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1302d03de_0_3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1302d03de_0_41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41302d03de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41302d03de_0_42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41302d03de_0_4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4de623b2a0_0_65: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4de623b2a0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92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92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92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3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5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92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Washington’s Presidency</a:t>
            </a:r>
            <a:endParaRPr sz="18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6" name="Google Shape;146;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7" name="Google Shape;147;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8" name="Google Shape;148;p37"/>
          <p:cNvGraphicFramePr/>
          <p:nvPr/>
        </p:nvGraphicFramePr>
        <p:xfrm>
          <a:off x="359097" y="1667654"/>
          <a:ext cx="3000000" cy="3000000"/>
        </p:xfrm>
        <a:graphic>
          <a:graphicData uri="http://schemas.openxmlformats.org/drawingml/2006/table">
            <a:tbl>
              <a:tblPr>
                <a:noFill/>
                <a:tableStyleId>{ABA1AE28-6514-4323-AC48-0D71F9238836}</a:tableStyleId>
              </a:tblPr>
              <a:tblGrid>
                <a:gridCol w="4671525"/>
                <a:gridCol w="19814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Before becoming the first president of the United States, George Washington had a long and important career. He was born in Virginia in 1732 and started working as a surveyor, measuring land in the wilderness. During the French and Indian War, he joined the British army, gaining leadership experience. This early military service helped shape him into a strong and respected leader.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Washington became more famous during the American Revolution. In 1775, he was chosen to lead the Continental Army against the British. Although his army faced many hardships, including freezing winters and shortages of supplies, Washington kept his troops together. His leadership helped the colonies become independent after the British surrendered in 1781. Because of his bravery and steady leadership, many Americans saw him as a national hero. </a:t>
                      </a:r>
                      <a:r>
                        <a:rPr b="1" lang="en" sz="1100">
                          <a:solidFill>
                            <a:schemeClr val="dk1"/>
                          </a:solidFill>
                          <a:latin typeface="Inter"/>
                          <a:ea typeface="Inter"/>
                          <a:cs typeface="Inter"/>
                          <a:sym typeface="Inter"/>
                        </a:rPr>
                        <a:t>(B)</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the war, Washington returned to his home at Mount Vernon, where he had lived and managed his land for many years. Like many wealthy Virginians at the time, Washington enslaved people who were forced to work on his plantation.</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Similar to Jefferson, this highlights the “paradox of liberty” in the Revolutionary period. While he fought for liberty and independence, he also benefited from a system that denied freedom to others. Later in his life, he grew more uncomfortable with slavery and arranged for the people he enslaved to be freed after his death—but this doesn’t erase the fact that he held others in bondage for most of his life.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When the new country struggled under the Articles of Confederation, leaders asked Washington to help. He attended the Constitutional Convention in 1787 and was later elected unanimously as the first president in 1789. As president, he helped shape the new government, creating the Cabinet to advise him and setting the tradition of serving only two terms. He also worked to keep the U.S. out of European wars and warned the country about political divisions. (</a:t>
                      </a:r>
                      <a:r>
                        <a:rPr b="1" lang="en" sz="1100">
                          <a:solidFill>
                            <a:schemeClr val="dk1"/>
                          </a:solidFill>
                          <a:latin typeface="Inter"/>
                          <a:ea typeface="Inter"/>
                          <a:cs typeface="Inter"/>
                          <a:sym typeface="Inter"/>
                        </a:rPr>
                        <a:t>D)</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8 years as president, Washington returned to Mount Vernon and died in 1799. Today, people remember him as a leader who helped start the nation. But it’s important to look at his full story— both the parts that made him a hero and those that show his connection to slavery. Learning about both his leadership and his contradictions, we more deeply understand how the ideals and injustices of the past continue to shape the United States today.</a:t>
                      </a:r>
                      <a:r>
                        <a:rPr b="1" lang="en" sz="1100">
                          <a:solidFill>
                            <a:schemeClr val="dk1"/>
                          </a:solidFill>
                          <a:latin typeface="Inter"/>
                          <a:ea typeface="Inter"/>
                          <a:cs typeface="Inter"/>
                          <a:sym typeface="Inter"/>
                        </a:rPr>
                        <a:t> (E)</a:t>
                      </a:r>
                      <a:endParaRPr b="1"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What early experiences helped Washington become a strong leader?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How was Washington viewed after the Revolutionary War?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What were Washington’s beliefs about slavery?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What are two ways Washington set examples for future leaders?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127000" lvl="0" marL="171450" rtl="0" algn="l">
                        <a:lnSpc>
                          <a:spcPct val="100000"/>
                        </a:lnSpc>
                        <a:spcBef>
                          <a:spcPts val="0"/>
                        </a:spcBef>
                        <a:spcAft>
                          <a:spcPts val="0"/>
                        </a:spcAft>
                        <a:buClr>
                          <a:schemeClr val="dk1"/>
                        </a:buClr>
                        <a:buSzPts val="1100"/>
                        <a:buFont typeface="Inter"/>
                        <a:buAutoNum type="alphaUcPeriod"/>
                      </a:pPr>
                      <a:r>
                        <a:rPr lang="en" sz="1100">
                          <a:solidFill>
                            <a:schemeClr val="dk1"/>
                          </a:solidFill>
                          <a:latin typeface="Inter"/>
                          <a:ea typeface="Inter"/>
                          <a:cs typeface="Inter"/>
                          <a:sym typeface="Inter"/>
                        </a:rPr>
                        <a:t>Why is it important to examine Washington’s complete story?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50" name="Google Shape;150;p37"/>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8"/>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Washington’s Presidency</a:t>
            </a:r>
            <a:endParaRPr sz="1900">
              <a:latin typeface="Inter Medium"/>
              <a:ea typeface="Inter Medium"/>
              <a:cs typeface="Inter Medium"/>
              <a:sym typeface="Inter Medium"/>
            </a:endParaRPr>
          </a:p>
        </p:txBody>
      </p:sp>
      <p:pic>
        <p:nvPicPr>
          <p:cNvPr id="158" name="Google Shape;158;p3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59" name="Google Shape;159;p3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0" name="Google Shape;160;p3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1" name="Google Shape;161;p38"/>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Describe: What do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of Washington’s presidency?</a:t>
            </a:r>
            <a:endParaRPr sz="1200">
              <a:solidFill>
                <a:schemeClr val="dk1"/>
              </a:solidFill>
              <a:latin typeface="Halant"/>
              <a:ea typeface="Halant"/>
              <a:cs typeface="Halant"/>
              <a:sym typeface="Halant"/>
            </a:endParaRPr>
          </a:p>
        </p:txBody>
      </p:sp>
      <p:graphicFrame>
        <p:nvGraphicFramePr>
          <p:cNvPr id="162" name="Google Shape;162;p38"/>
          <p:cNvGraphicFramePr/>
          <p:nvPr/>
        </p:nvGraphicFramePr>
        <p:xfrm>
          <a:off x="203568" y="1866774"/>
          <a:ext cx="3000000" cy="3000000"/>
        </p:xfrm>
        <a:graphic>
          <a:graphicData uri="http://schemas.openxmlformats.org/drawingml/2006/table">
            <a:tbl>
              <a:tblPr>
                <a:noFill/>
                <a:tableStyleId>{441BB74B-74C2-44E1-B9B1-4E6D8D4C73FC}</a:tableStyleId>
              </a:tblPr>
              <a:tblGrid>
                <a:gridCol w="1530975"/>
                <a:gridCol w="1530975"/>
                <a:gridCol w="1974875"/>
                <a:gridCol w="1974875"/>
              </a:tblGrid>
              <a:tr h="494900">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DESCRIBE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“George Washington: Campaigns and Elections.”</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2: “Washington’s Reception by the Ladies”</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a:t>
                      </a:r>
                      <a:r>
                        <a:rPr lang="en" sz="1200">
                          <a:latin typeface="Inter"/>
                          <a:ea typeface="Inter"/>
                          <a:cs typeface="Inter"/>
                          <a:sym typeface="Inter"/>
                        </a:rPr>
                        <a:t>Washington</a:t>
                      </a:r>
                      <a:r>
                        <a:rPr lang="en" sz="1200">
                          <a:latin typeface="Inter"/>
                          <a:ea typeface="Inter"/>
                          <a:cs typeface="Inter"/>
                          <a:sym typeface="Inter"/>
                        </a:rPr>
                        <a:t>’s First Inaugural Address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4: Proclamation of Neutrality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pic>
        <p:nvPicPr>
          <p:cNvPr id="167" name="Google Shape;167;p3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8" name="Google Shape;168;p39"/>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Inter Medium"/>
                <a:ea typeface="Inter Medium"/>
                <a:cs typeface="Inter Medium"/>
                <a:sym typeface="Inter Medium"/>
              </a:rPr>
              <a:t>George Washington’s Presidency</a:t>
            </a:r>
            <a:endParaRPr sz="1900">
              <a:latin typeface="Inter Medium"/>
              <a:ea typeface="Inter Medium"/>
              <a:cs typeface="Inter Medium"/>
              <a:sym typeface="Inter Medium"/>
            </a:endParaRPr>
          </a:p>
        </p:txBody>
      </p:sp>
      <p:pic>
        <p:nvPicPr>
          <p:cNvPr id="169" name="Google Shape;169;p3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70" name="Google Shape;170;p3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1" name="Google Shape;171;p3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2" name="Google Shape;172;p39"/>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Describe: What do you see in the image? What is included in the text?</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of Washington’s presidency?</a:t>
            </a:r>
            <a:endParaRPr sz="1200">
              <a:solidFill>
                <a:schemeClr val="dk1"/>
              </a:solidFill>
              <a:latin typeface="Halant"/>
              <a:ea typeface="Halant"/>
              <a:cs typeface="Halant"/>
              <a:sym typeface="Halant"/>
            </a:endParaRPr>
          </a:p>
        </p:txBody>
      </p:sp>
      <p:graphicFrame>
        <p:nvGraphicFramePr>
          <p:cNvPr id="173" name="Google Shape;173;p39"/>
          <p:cNvGraphicFramePr/>
          <p:nvPr/>
        </p:nvGraphicFramePr>
        <p:xfrm>
          <a:off x="203568" y="1866774"/>
          <a:ext cx="3000000" cy="3000000"/>
        </p:xfrm>
        <a:graphic>
          <a:graphicData uri="http://schemas.openxmlformats.org/drawingml/2006/table">
            <a:tbl>
              <a:tblPr>
                <a:noFill/>
                <a:tableStyleId>{441BB74B-74C2-44E1-B9B1-4E6D8D4C73FC}</a:tableStyleId>
              </a:tblPr>
              <a:tblGrid>
                <a:gridCol w="1530975"/>
                <a:gridCol w="1530975"/>
                <a:gridCol w="1974875"/>
                <a:gridCol w="1974875"/>
              </a:tblGrid>
              <a:tr h="494900">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DESCRIBE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5</a:t>
                      </a:r>
                      <a:r>
                        <a:rPr lang="en" sz="1200">
                          <a:latin typeface="Inter"/>
                          <a:ea typeface="Inter"/>
                          <a:cs typeface="Inter"/>
                          <a:sym typeface="Inter"/>
                        </a:rPr>
                        <a:t>: The Washington Family Portrait</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6</a:t>
                      </a:r>
                      <a:r>
                        <a:rPr lang="en" sz="1200">
                          <a:latin typeface="Inter"/>
                          <a:ea typeface="Inter"/>
                          <a:cs typeface="Inter"/>
                          <a:sym typeface="Inter"/>
                        </a:rPr>
                        <a:t>: Washington’s Farewell Address</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5775" marB="95775" marR="97150" marL="971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7</a:t>
                      </a:r>
                      <a:r>
                        <a:rPr lang="en" sz="1200">
                          <a:latin typeface="Inter"/>
                          <a:ea typeface="Inter"/>
                          <a:cs typeface="Inter"/>
                          <a:sym typeface="Inter"/>
                        </a:rPr>
                        <a:t>: </a:t>
                      </a:r>
                      <a:r>
                        <a:rPr i="1" lang="en" sz="1200">
                          <a:latin typeface="Inter"/>
                          <a:ea typeface="Inter"/>
                          <a:cs typeface="Inter"/>
                          <a:sym typeface="Inter"/>
                        </a:rPr>
                        <a:t>Washington: A Life</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8</a:t>
                      </a:r>
                      <a:r>
                        <a:rPr lang="en" sz="1200">
                          <a:latin typeface="Inter"/>
                          <a:ea typeface="Inter"/>
                          <a:cs typeface="Inter"/>
                          <a:sym typeface="Inter"/>
                        </a:rPr>
                        <a:t>: </a:t>
                      </a:r>
                      <a:r>
                        <a:rPr i="1" lang="en" sz="1200">
                          <a:latin typeface="Inter"/>
                          <a:ea typeface="Inter"/>
                          <a:cs typeface="Inter"/>
                          <a:sym typeface="Inter"/>
                        </a:rPr>
                        <a:t>The Apotheosis of Washington</a:t>
                      </a:r>
                      <a:endParaRPr i="1"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40"/>
          <p:cNvSpPr txBox="1"/>
          <p:nvPr/>
        </p:nvSpPr>
        <p:spPr>
          <a:xfrm>
            <a:off x="0" y="0"/>
            <a:ext cx="7315200" cy="10968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4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500">
                <a:solidFill>
                  <a:schemeClr val="dk1"/>
                </a:solidFill>
                <a:latin typeface="Halant"/>
                <a:ea typeface="Halant"/>
                <a:cs typeface="Halant"/>
                <a:sym typeface="Halant"/>
              </a:rPr>
              <a:t> Unit 5: First Governments &amp; the Constitution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2300">
                <a:solidFill>
                  <a:schemeClr val="dk1"/>
                </a:solidFill>
                <a:latin typeface="Plus Jakarta Sans Medium"/>
                <a:ea typeface="Plus Jakarta Sans Medium"/>
                <a:cs typeface="Plus Jakarta Sans Medium"/>
                <a:sym typeface="Plus Jakarta Sans Medium"/>
              </a:rPr>
              <a:t>Exit Ticket - Lesson 10</a:t>
            </a:r>
            <a:endParaRPr sz="1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79" name="Google Shape;179;p40"/>
          <p:cNvPicPr preferRelativeResize="0"/>
          <p:nvPr/>
        </p:nvPicPr>
        <p:blipFill>
          <a:blip r:embed="rId3">
            <a:alphaModFix/>
          </a:blip>
          <a:stretch>
            <a:fillRect/>
          </a:stretch>
        </p:blipFill>
        <p:spPr>
          <a:xfrm>
            <a:off x="203550" y="220497"/>
            <a:ext cx="593756" cy="246213"/>
          </a:xfrm>
          <a:prstGeom prst="rect">
            <a:avLst/>
          </a:prstGeom>
          <a:noFill/>
          <a:ln>
            <a:noFill/>
          </a:ln>
        </p:spPr>
      </p:pic>
      <p:sp>
        <p:nvSpPr>
          <p:cNvPr id="180" name="Google Shape;180;p40"/>
          <p:cNvSpPr txBox="1"/>
          <p:nvPr/>
        </p:nvSpPr>
        <p:spPr>
          <a:xfrm>
            <a:off x="428471" y="2811291"/>
            <a:ext cx="6458400" cy="374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solidFill>
                  <a:srgbClr val="000000"/>
                </a:solidFill>
                <a:latin typeface="Halant"/>
                <a:ea typeface="Halant"/>
                <a:cs typeface="Halant"/>
                <a:sym typeface="Halant"/>
              </a:rPr>
              <a:t>Answer each of the questions below.</a:t>
            </a:r>
            <a:endParaRPr sz="1300">
              <a:solidFill>
                <a:srgbClr val="000000"/>
              </a:solidFill>
              <a:latin typeface="Halant"/>
              <a:ea typeface="Halant"/>
              <a:cs typeface="Halant"/>
              <a:sym typeface="Halant"/>
            </a:endParaRPr>
          </a:p>
        </p:txBody>
      </p:sp>
      <p:sp>
        <p:nvSpPr>
          <p:cNvPr id="181" name="Google Shape;181;p40"/>
          <p:cNvSpPr/>
          <p:nvPr/>
        </p:nvSpPr>
        <p:spPr>
          <a:xfrm>
            <a:off x="548365" y="3216591"/>
            <a:ext cx="1683300" cy="17073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82" name="Google Shape;182;p40"/>
          <p:cNvSpPr/>
          <p:nvPr/>
        </p:nvSpPr>
        <p:spPr>
          <a:xfrm>
            <a:off x="524224" y="5139046"/>
            <a:ext cx="1731600" cy="1707300"/>
          </a:xfrm>
          <a:prstGeom prst="rect">
            <a:avLst/>
          </a:prstGeom>
          <a:noFill/>
          <a:ln cap="flat" cmpd="sng" w="38100">
            <a:solidFill>
              <a:srgbClr val="F1AF4B"/>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83" name="Google Shape;183;p40"/>
          <p:cNvSpPr/>
          <p:nvPr/>
        </p:nvSpPr>
        <p:spPr>
          <a:xfrm>
            <a:off x="524224" y="7030191"/>
            <a:ext cx="1731600" cy="1707300"/>
          </a:xfrm>
          <a:prstGeom prst="ellipse">
            <a:avLst/>
          </a:prstGeom>
          <a:noFill/>
          <a:ln cap="flat" cmpd="sng" w="38100">
            <a:solidFill>
              <a:srgbClr val="E95C3D"/>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84" name="Google Shape;184;p40"/>
          <p:cNvSpPr txBox="1"/>
          <p:nvPr/>
        </p:nvSpPr>
        <p:spPr>
          <a:xfrm>
            <a:off x="2712612" y="3216591"/>
            <a:ext cx="4173900" cy="1707300"/>
          </a:xfrm>
          <a:prstGeom prst="rect">
            <a:avLst/>
          </a:prstGeom>
          <a:noFill/>
          <a:ln cap="flat" cmpd="sng" w="9525">
            <a:solidFill>
              <a:srgbClr val="6484F3"/>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What three important ideas or facts did you learn today?</a:t>
            </a:r>
            <a:endParaRPr b="1" sz="1100">
              <a:solidFill>
                <a:srgbClr val="000000"/>
              </a:solidFill>
              <a:latin typeface="Inter"/>
              <a:ea typeface="Inter"/>
              <a:cs typeface="Inter"/>
              <a:sym typeface="Inter"/>
            </a:endParaRPr>
          </a:p>
        </p:txBody>
      </p:sp>
      <p:sp>
        <p:nvSpPr>
          <p:cNvPr id="185" name="Google Shape;185;p40"/>
          <p:cNvSpPr txBox="1"/>
          <p:nvPr/>
        </p:nvSpPr>
        <p:spPr>
          <a:xfrm>
            <a:off x="2712612" y="5139046"/>
            <a:ext cx="4173900" cy="1707300"/>
          </a:xfrm>
          <a:prstGeom prst="rect">
            <a:avLst/>
          </a:prstGeom>
          <a:noFill/>
          <a:ln cap="flat" cmpd="sng" w="9525">
            <a:solidFill>
              <a:srgbClr val="F1AF4B"/>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What is something that squared with or confirmed your prior knowledge?</a:t>
            </a:r>
            <a:endParaRPr b="1" sz="1100">
              <a:solidFill>
                <a:srgbClr val="000000"/>
              </a:solidFill>
              <a:latin typeface="Inter"/>
              <a:ea typeface="Inter"/>
              <a:cs typeface="Inter"/>
              <a:sym typeface="Inter"/>
            </a:endParaRPr>
          </a:p>
        </p:txBody>
      </p:sp>
      <p:sp>
        <p:nvSpPr>
          <p:cNvPr id="186" name="Google Shape;186;p40"/>
          <p:cNvSpPr txBox="1"/>
          <p:nvPr/>
        </p:nvSpPr>
        <p:spPr>
          <a:xfrm>
            <a:off x="2712612" y="7030191"/>
            <a:ext cx="4173900" cy="1707300"/>
          </a:xfrm>
          <a:prstGeom prst="rect">
            <a:avLst/>
          </a:prstGeom>
          <a:noFill/>
          <a:ln cap="flat" cmpd="sng" w="9525">
            <a:solidFill>
              <a:srgbClr val="E95C3D"/>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What is something that is still circling in your head?</a:t>
            </a:r>
            <a:endParaRPr b="1" sz="1100">
              <a:solidFill>
                <a:srgbClr val="000000"/>
              </a:solidFill>
              <a:latin typeface="Inter"/>
              <a:ea typeface="Inter"/>
              <a:cs typeface="Inter"/>
              <a:sym typeface="Inter"/>
            </a:endParaRPr>
          </a:p>
        </p:txBody>
      </p:sp>
      <p:sp>
        <p:nvSpPr>
          <p:cNvPr id="187" name="Google Shape;187;p40"/>
          <p:cNvSpPr txBox="1"/>
          <p:nvPr/>
        </p:nvSpPr>
        <p:spPr>
          <a:xfrm>
            <a:off x="687953" y="1645744"/>
            <a:ext cx="5939400" cy="10968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rgbClr val="000000"/>
              </a:buClr>
              <a:buSzPts val="1000"/>
              <a:buFont typeface="Arial"/>
              <a:buNone/>
            </a:pPr>
            <a:r>
              <a:rPr b="1" lang="en" sz="1700">
                <a:solidFill>
                  <a:srgbClr val="000000"/>
                </a:solidFill>
                <a:latin typeface="Halant"/>
                <a:ea typeface="Halant"/>
                <a:cs typeface="Halant"/>
                <a:sym typeface="Halant"/>
              </a:rPr>
              <a:t>Supporting Question</a:t>
            </a:r>
            <a:endParaRPr b="1" sz="17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000"/>
              <a:buFont typeface="Arial"/>
              <a:buNone/>
            </a:pPr>
            <a:r>
              <a:rPr i="1" lang="en" sz="1600">
                <a:solidFill>
                  <a:schemeClr val="dk1"/>
                </a:solidFill>
                <a:latin typeface="Inter"/>
                <a:ea typeface="Inter"/>
                <a:cs typeface="Inter"/>
                <a:sym typeface="Inter"/>
              </a:rPr>
              <a:t>How should George Washington’s legacy be remembered?</a:t>
            </a:r>
            <a:endParaRPr i="1" sz="1600">
              <a:latin typeface="Inter"/>
              <a:ea typeface="Inter"/>
              <a:cs typeface="Inter"/>
              <a:sym typeface="Inter"/>
            </a:endParaRPr>
          </a:p>
        </p:txBody>
      </p:sp>
      <p:pic>
        <p:nvPicPr>
          <p:cNvPr id="188" name="Google Shape;188;p40"/>
          <p:cNvPicPr preferRelativeResize="0"/>
          <p:nvPr/>
        </p:nvPicPr>
        <p:blipFill>
          <a:blip r:embed="rId4">
            <a:alphaModFix/>
          </a:blip>
          <a:stretch>
            <a:fillRect/>
          </a:stretch>
        </p:blipFill>
        <p:spPr>
          <a:xfrm>
            <a:off x="379265" y="9065410"/>
            <a:ext cx="242312" cy="242312"/>
          </a:xfrm>
          <a:prstGeom prst="rect">
            <a:avLst/>
          </a:prstGeom>
          <a:noFill/>
          <a:ln>
            <a:noFill/>
          </a:ln>
        </p:spPr>
      </p:pic>
      <p:sp>
        <p:nvSpPr>
          <p:cNvPr id="189" name="Google Shape;189;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90" name="Google Shape;190;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91" name="Google Shape;191;p40"/>
          <p:cNvSpPr txBox="1"/>
          <p:nvPr/>
        </p:nvSpPr>
        <p:spPr>
          <a:xfrm>
            <a:off x="310588" y="1174938"/>
            <a:ext cx="6693900" cy="3447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Clr>
                <a:srgbClr val="000000"/>
              </a:buClr>
              <a:buSzPts val="1000"/>
              <a:buFont typeface="Arial"/>
              <a:buNone/>
            </a:pPr>
            <a:r>
              <a:rPr b="1" lang="en" sz="1100">
                <a:solidFill>
                  <a:srgbClr val="000000"/>
                </a:solidFill>
                <a:latin typeface="Inter"/>
                <a:ea typeface="Inter"/>
                <a:cs typeface="Inter"/>
                <a:sym typeface="Inter"/>
              </a:rPr>
              <a:t>Name: ______________________________________  Date: ________ Class: ____________________</a:t>
            </a:r>
            <a:endParaRPr b="1"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